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772400" cy="100584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2508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0609-B0EA-405D-9DDC-73ABF70A3D65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000F-794F-449B-99BB-6B70D3C40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7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0609-B0EA-405D-9DDC-73ABF70A3D65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000F-794F-449B-99BB-6B70D3C40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6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0609-B0EA-405D-9DDC-73ABF70A3D65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000F-794F-449B-99BB-6B70D3C40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5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0609-B0EA-405D-9DDC-73ABF70A3D65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000F-794F-449B-99BB-6B70D3C40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02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0609-B0EA-405D-9DDC-73ABF70A3D65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000F-794F-449B-99BB-6B70D3C40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1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0609-B0EA-405D-9DDC-73ABF70A3D65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000F-794F-449B-99BB-6B70D3C40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5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0609-B0EA-405D-9DDC-73ABF70A3D65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000F-794F-449B-99BB-6B70D3C40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67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0609-B0EA-405D-9DDC-73ABF70A3D65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000F-794F-449B-99BB-6B70D3C40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5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0609-B0EA-405D-9DDC-73ABF70A3D65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000F-794F-449B-99BB-6B70D3C40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1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0609-B0EA-405D-9DDC-73ABF70A3D65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000F-794F-449B-99BB-6B70D3C40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0609-B0EA-405D-9DDC-73ABF70A3D65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000F-794F-449B-99BB-6B70D3C40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40609-B0EA-405D-9DDC-73ABF70A3D65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B000F-794F-449B-99BB-6B70D3C40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1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Wine frame free Royalty Free Vector Image - VectorStock">
            <a:extLst>
              <a:ext uri="{FF2B5EF4-FFF2-40B4-BE49-F238E27FC236}">
                <a16:creationId xmlns:a16="http://schemas.microsoft.com/office/drawing/2014/main" id="{02AEA38A-CF75-4AE0-4D40-84CD019B5F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19"/>
          <a:stretch/>
        </p:blipFill>
        <p:spPr bwMode="auto">
          <a:xfrm>
            <a:off x="0" y="100631"/>
            <a:ext cx="7780178" cy="330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ine frame free Royalty Free Vector Image - VectorStock">
            <a:extLst>
              <a:ext uri="{FF2B5EF4-FFF2-40B4-BE49-F238E27FC236}">
                <a16:creationId xmlns:a16="http://schemas.microsoft.com/office/drawing/2014/main" id="{3EE09F59-D559-EA90-70BA-8348B250A9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76"/>
          <a:stretch/>
        </p:blipFill>
        <p:spPr bwMode="auto">
          <a:xfrm>
            <a:off x="115354" y="6507933"/>
            <a:ext cx="6003058" cy="355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D372ED-8B8E-DA93-85E6-F02C7EC80BC5}"/>
              </a:ext>
            </a:extLst>
          </p:cNvPr>
          <p:cNvSpPr txBox="1"/>
          <p:nvPr/>
        </p:nvSpPr>
        <p:spPr>
          <a:xfrm>
            <a:off x="1239246" y="1613648"/>
            <a:ext cx="5309467" cy="72019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600000"/>
                </a:solidFill>
                <a:latin typeface="Berlin Sans FB" panose="020E0602020502020306" pitchFamily="34" charset="0"/>
              </a:rPr>
              <a:t>LMA Spring Winery Tour</a:t>
            </a:r>
          </a:p>
          <a:p>
            <a:pPr algn="ctr"/>
            <a:r>
              <a:rPr lang="en-US" sz="2400" dirty="0">
                <a:solidFill>
                  <a:srgbClr val="600000"/>
                </a:solidFill>
                <a:latin typeface="Berlin Sans FB" panose="020E0602020502020306" pitchFamily="34" charset="0"/>
              </a:rPr>
              <a:t>Saturday, April 27</a:t>
            </a:r>
          </a:p>
          <a:p>
            <a:pPr algn="ctr"/>
            <a:r>
              <a:rPr lang="en-US" sz="2400" dirty="0">
                <a:latin typeface="Berlin Sans FB" panose="020E0602020502020306" pitchFamily="34" charset="0"/>
              </a:rPr>
              <a:t>Hillsboro, VA</a:t>
            </a:r>
          </a:p>
          <a:p>
            <a:pPr algn="ctr"/>
            <a:endParaRPr lang="en-US" sz="1400" dirty="0">
              <a:latin typeface="Berlin Sans FB" panose="020E0602020502020306" pitchFamily="34" charset="0"/>
            </a:endParaRPr>
          </a:p>
          <a:p>
            <a:pPr algn="ctr"/>
            <a:r>
              <a:rPr lang="en-US" sz="2000" dirty="0">
                <a:solidFill>
                  <a:srgbClr val="600000"/>
                </a:solidFill>
                <a:latin typeface="Berlin Sans FB" panose="020E0602020502020306" pitchFamily="34" charset="0"/>
              </a:rPr>
              <a:t>Join Us at THREE Wineries:</a:t>
            </a:r>
          </a:p>
          <a:p>
            <a:pPr marL="968375" lvl="2">
              <a:tabLst>
                <a:tab pos="1546225" algn="l"/>
              </a:tabLst>
            </a:pPr>
            <a:r>
              <a:rPr lang="en-US" dirty="0">
                <a:latin typeface="Berlin Sans FB" panose="020E0602020502020306" pitchFamily="34" charset="0"/>
              </a:rPr>
              <a:t>  11:00		</a:t>
            </a:r>
            <a:r>
              <a:rPr lang="en-US" dirty="0" err="1">
                <a:latin typeface="Berlin Sans FB" panose="020E0602020502020306" pitchFamily="34" charset="0"/>
              </a:rPr>
              <a:t>Notaviva</a:t>
            </a:r>
            <a:endParaRPr lang="en-US" dirty="0">
              <a:latin typeface="Berlin Sans FB" panose="020E0602020502020306" pitchFamily="34" charset="0"/>
            </a:endParaRPr>
          </a:p>
          <a:p>
            <a:pPr marL="968375" lvl="2">
              <a:tabLst>
                <a:tab pos="1546225" algn="l"/>
              </a:tabLst>
            </a:pPr>
            <a:r>
              <a:rPr lang="en-US" dirty="0">
                <a:latin typeface="Berlin Sans FB" panose="020E0602020502020306" pitchFamily="34" charset="0"/>
              </a:rPr>
              <a:t>		Potluck Lunch</a:t>
            </a:r>
          </a:p>
          <a:p>
            <a:pPr marL="968375" lvl="2">
              <a:tabLst>
                <a:tab pos="1546225" algn="l"/>
              </a:tabLst>
            </a:pPr>
            <a:r>
              <a:rPr lang="en-US" dirty="0">
                <a:latin typeface="Berlin Sans FB" panose="020E0602020502020306" pitchFamily="34" charset="0"/>
              </a:rPr>
              <a:t>  2:00	 	Hillsborough</a:t>
            </a:r>
          </a:p>
          <a:p>
            <a:pPr marL="968375" lvl="2">
              <a:tabLst>
                <a:tab pos="1546225" algn="l"/>
              </a:tabLst>
            </a:pPr>
            <a:r>
              <a:rPr lang="en-US" dirty="0">
                <a:latin typeface="Berlin Sans FB" panose="020E0602020502020306" pitchFamily="34" charset="0"/>
              </a:rPr>
              <a:t>  3:30	 	868 Estate Vineyards</a:t>
            </a:r>
          </a:p>
          <a:p>
            <a:pPr marL="968375" lvl="2">
              <a:tabLst>
                <a:tab pos="1546225" algn="l"/>
              </a:tabLst>
            </a:pPr>
            <a:r>
              <a:rPr lang="en-US" dirty="0">
                <a:latin typeface="Berlin Sans FB" panose="020E0602020502020306" pitchFamily="34" charset="0"/>
              </a:rPr>
              <a:t>		Snacks</a:t>
            </a:r>
          </a:p>
          <a:p>
            <a:pPr marL="968375" lvl="2">
              <a:tabLst>
                <a:tab pos="1546225" algn="l"/>
              </a:tabLst>
            </a:pPr>
            <a:r>
              <a:rPr lang="en-US" dirty="0">
                <a:latin typeface="Berlin Sans FB" panose="020E0602020502020306" pitchFamily="34" charset="0"/>
              </a:rPr>
              <a:t>      Time to Nap/Explore	</a:t>
            </a:r>
          </a:p>
          <a:p>
            <a:pPr algn="ctr"/>
            <a:endParaRPr lang="en-US" sz="1200" dirty="0">
              <a:latin typeface="Berlin Sans FB" panose="020E0602020502020306" pitchFamily="34" charset="0"/>
            </a:endParaRPr>
          </a:p>
          <a:p>
            <a:pPr algn="ctr"/>
            <a:r>
              <a:rPr lang="en-US" dirty="0">
                <a:latin typeface="Berlin Sans FB" panose="020E0602020502020306" pitchFamily="34" charset="0"/>
              </a:rPr>
              <a:t>8:30* Dinner</a:t>
            </a:r>
          </a:p>
          <a:p>
            <a:pPr algn="ctr"/>
            <a:r>
              <a:rPr lang="en-US" sz="2000" dirty="0">
                <a:solidFill>
                  <a:srgbClr val="600000"/>
                </a:solidFill>
                <a:latin typeface="Berlin Sans FB" panose="020E0602020502020306" pitchFamily="34" charset="0"/>
              </a:rPr>
              <a:t>Tuscarora Mill</a:t>
            </a:r>
          </a:p>
          <a:p>
            <a:pPr algn="ctr"/>
            <a:r>
              <a:rPr lang="en-US" dirty="0">
                <a:latin typeface="Berlin Sans FB" panose="020E0602020502020306" pitchFamily="34" charset="0"/>
              </a:rPr>
              <a:t>203 Harrison St., Leesburg</a:t>
            </a:r>
          </a:p>
          <a:p>
            <a:pPr algn="ctr"/>
            <a:endParaRPr lang="en-US" sz="1400" dirty="0">
              <a:latin typeface="Berlin Sans FB" panose="020E0602020502020306" pitchFamily="34" charset="0"/>
            </a:endParaRPr>
          </a:p>
          <a:p>
            <a:pPr algn="ctr"/>
            <a:r>
              <a:rPr lang="en-US" dirty="0">
                <a:latin typeface="Berlin Sans FB" panose="020E0602020502020306" pitchFamily="34" charset="0"/>
              </a:rPr>
              <a:t>Recommended Hotel:</a:t>
            </a:r>
          </a:p>
          <a:p>
            <a:pPr algn="ctr"/>
            <a:r>
              <a:rPr lang="en-US" sz="2000" dirty="0">
                <a:solidFill>
                  <a:srgbClr val="600000"/>
                </a:solidFill>
                <a:latin typeface="Berlin Sans FB" panose="020E0602020502020306" pitchFamily="34" charset="0"/>
              </a:rPr>
              <a:t>Best Western </a:t>
            </a:r>
          </a:p>
          <a:p>
            <a:pPr algn="ctr"/>
            <a:r>
              <a:rPr lang="en-US" dirty="0">
                <a:latin typeface="Berlin Sans FB" panose="020E0602020502020306" pitchFamily="34" charset="0"/>
              </a:rPr>
              <a:t>703-777-9400</a:t>
            </a:r>
          </a:p>
          <a:p>
            <a:pPr algn="ctr"/>
            <a:r>
              <a:rPr lang="en-US" dirty="0">
                <a:latin typeface="Berlin Sans FB" panose="020E0602020502020306" pitchFamily="34" charset="0"/>
              </a:rPr>
              <a:t>$159.99/night (special </a:t>
            </a:r>
            <a:r>
              <a:rPr lang="en-US">
                <a:latin typeface="Berlin Sans FB" panose="020E0602020502020306" pitchFamily="34" charset="0"/>
              </a:rPr>
              <a:t>rate, reserve </a:t>
            </a:r>
            <a:r>
              <a:rPr lang="en-US" dirty="0">
                <a:latin typeface="Berlin Sans FB" panose="020E0602020502020306" pitchFamily="34" charset="0"/>
              </a:rPr>
              <a:t>under Jaycee LMA)</a:t>
            </a:r>
          </a:p>
          <a:p>
            <a:pPr algn="ctr"/>
            <a:endParaRPr lang="en-US" dirty="0">
              <a:latin typeface="Berlin Sans FB" panose="020E0602020502020306" pitchFamily="34" charset="0"/>
            </a:endParaRPr>
          </a:p>
          <a:p>
            <a:pPr algn="ctr"/>
            <a:r>
              <a:rPr lang="en-US" sz="2000" dirty="0">
                <a:solidFill>
                  <a:srgbClr val="600000"/>
                </a:solidFill>
                <a:latin typeface="Berlin Sans FB" panose="020E0602020502020306" pitchFamily="34" charset="0"/>
              </a:rPr>
              <a:t>RSVP to Sherry King by April 20</a:t>
            </a:r>
          </a:p>
          <a:p>
            <a:pPr algn="ctr"/>
            <a:r>
              <a:rPr lang="en-US" dirty="0">
                <a:latin typeface="Berlin Sans FB" panose="020E0602020502020306" pitchFamily="34" charset="0"/>
              </a:rPr>
              <a:t>Via LMA Facebook Event or</a:t>
            </a:r>
          </a:p>
          <a:p>
            <a:pPr algn="ctr"/>
            <a:r>
              <a:rPr lang="en-US" dirty="0">
                <a:latin typeface="Berlin Sans FB" panose="020E0602020502020306" pitchFamily="34" charset="0"/>
              </a:rPr>
              <a:t>703-618-1757</a:t>
            </a:r>
          </a:p>
          <a:p>
            <a:pPr algn="ctr"/>
            <a:r>
              <a:rPr lang="en-US" dirty="0">
                <a:latin typeface="Berlin Sans FB" panose="020E0602020502020306" pitchFamily="34" charset="0"/>
              </a:rPr>
              <a:t>newme34@hotmail.com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8B5479-F27B-2BDD-5189-6740A0AE1121}"/>
              </a:ext>
            </a:extLst>
          </p:cNvPr>
          <p:cNvSpPr txBox="1"/>
          <p:nvPr/>
        </p:nvSpPr>
        <p:spPr>
          <a:xfrm>
            <a:off x="5855271" y="8431083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erlin Sans FB" panose="020E0602020502020306" pitchFamily="34" charset="0"/>
              </a:rPr>
              <a:t>* Tentative</a:t>
            </a:r>
          </a:p>
        </p:txBody>
      </p:sp>
    </p:spTree>
    <p:extLst>
      <p:ext uri="{BB962C8B-B14F-4D97-AF65-F5344CB8AC3E}">
        <p14:creationId xmlns:p14="http://schemas.microsoft.com/office/powerpoint/2010/main" val="2308203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101</TotalTime>
  <Words>99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Sherry King</dc:creator>
  <cp:lastModifiedBy>Robert Cooke</cp:lastModifiedBy>
  <cp:revision>12</cp:revision>
  <cp:lastPrinted>2023-09-27T01:24:54Z</cp:lastPrinted>
  <dcterms:created xsi:type="dcterms:W3CDTF">2023-09-27T00:37:51Z</dcterms:created>
  <dcterms:modified xsi:type="dcterms:W3CDTF">2024-03-30T21:29:00Z</dcterms:modified>
</cp:coreProperties>
</file>